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4" r:id="rId7"/>
    <p:sldId id="266" r:id="rId8"/>
    <p:sldId id="263" r:id="rId9"/>
    <p:sldId id="267" r:id="rId10"/>
    <p:sldId id="275" r:id="rId11"/>
    <p:sldId id="268" r:id="rId12"/>
    <p:sldId id="283" r:id="rId13"/>
    <p:sldId id="276" r:id="rId14"/>
    <p:sldId id="269" r:id="rId15"/>
    <p:sldId id="270" r:id="rId16"/>
    <p:sldId id="271" r:id="rId17"/>
    <p:sldId id="272" r:id="rId18"/>
    <p:sldId id="273" r:id="rId19"/>
    <p:sldId id="299" r:id="rId20"/>
    <p:sldId id="300" r:id="rId21"/>
    <p:sldId id="301" r:id="rId22"/>
    <p:sldId id="274" r:id="rId23"/>
    <p:sldId id="277" r:id="rId24"/>
    <p:sldId id="279" r:id="rId25"/>
    <p:sldId id="280" r:id="rId26"/>
    <p:sldId id="281" r:id="rId27"/>
    <p:sldId id="308" r:id="rId28"/>
    <p:sldId id="282" r:id="rId29"/>
    <p:sldId id="285" r:id="rId30"/>
    <p:sldId id="286" r:id="rId31"/>
    <p:sldId id="287" r:id="rId32"/>
    <p:sldId id="306" r:id="rId33"/>
    <p:sldId id="288" r:id="rId34"/>
    <p:sldId id="289" r:id="rId35"/>
    <p:sldId id="290" r:id="rId36"/>
    <p:sldId id="291" r:id="rId37"/>
    <p:sldId id="292" r:id="rId38"/>
    <p:sldId id="302" r:id="rId39"/>
    <p:sldId id="304" r:id="rId40"/>
    <p:sldId id="307" r:id="rId41"/>
    <p:sldId id="293" r:id="rId42"/>
    <p:sldId id="295" r:id="rId43"/>
    <p:sldId id="296" r:id="rId44"/>
    <p:sldId id="297" r:id="rId45"/>
    <p:sldId id="298" r:id="rId46"/>
    <p:sldId id="294"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642D33-86A0-49E8-8CD2-1ACE14656E3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651C6E-52AA-4DE0-878B-E51FD762215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CD9304-2CD6-4583-9619-5D5F1A912BC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386911-021C-41DC-ABD3-E3C0287DC35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18C5EA-267F-49B1-9071-06C3616263A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A61018-A4DE-4515-B6AC-D138AD5164F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005D64-E473-4AAD-959E-F8C31330CE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7D34AF4-3A7E-46DF-8097-35A8AC071B1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6ADD68-2607-4DC9-B428-E6A3A1A9AF0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C69926-9A03-4A60-B762-E8B7EAD8D1B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F05055A-7673-43E6-AB7E-E87DB1375B1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49A343-1367-484D-A379-A49DFB4F1D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A6D7A9F-896D-447D-83AA-F0E33414E8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images.google.ca/imgres?imgurl=http://chapters.redcross.org/tn/nashvilleblood/WhiteBloodCells2.jpg&amp;imgrefurl=http://chapters.redcross.org/tn/nashvilleblood/whitebloodcells.html&amp;h=704&amp;w=561&amp;sz=55&amp;tbnid=TTIFPSudFUEJ:&amp;tbnh=138&amp;tbnw=109&amp;hl=en&amp;start=3&amp;prev=/images%3Fq%3DWhite%2Bblood%2Bcells%26svnum%3D10%26hl%3Den%26lr%3D%26sa%3D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a/imgres?imgurl=http://www.colorado.edu/epob/epob1220lynch/image/figure11c.jpg&amp;imgrefurl=http://www.colorado.edu/epob/epob1220lynch/11blood2.html&amp;h=402&amp;w=500&amp;sz=267&amp;tbnid=4yg2ZyvaSvsJ:&amp;tbnh=102&amp;tbnw=127&amp;hl=en&amp;start=4&amp;prev=/images%3Fq%3DWhite%2Bblood%2Bcells%26svnum%3D10%26hl%3Den%26lr%3D%26sa%3D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images.google.ca/imgres?imgurl=http://a248.e.akamai.net/7/248/430/20020531071023/www.merck.com/pubs/mmanual_home/illus/i167_2.gif&amp;imgrefurl=http://www.kensbiorefs.com/humphy.html&amp;h=247&amp;w=255&amp;sz=15&amp;tbnid=NXgIYgacBQIJ:&amp;tbnh=102&amp;tbnw=106&amp;hl=en&amp;start=11&amp;prev=/images%3Fq%3DWhite%2Bblood%2Bcells%26svnum%3D10%26hl%3Den%26lr%3D%26sa%3D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a/imgres?imgurl=http://pathy.med.nagoya-u.ac.jp/atlas/img/t8/img03.jpg&amp;imgrefurl=http://pathy.med.nagoya-u.ac.jp/atlas/doc/node7.html&amp;h=502&amp;w=748&amp;sz=46&amp;tbnid=wXKcg7qwRgsJ:&amp;tbnh=93&amp;tbnw=140&amp;hl=en&amp;start=17&amp;prev=/images%3Fq%3DWhite%2Bblood%2Bcells%26svnum%3D10%26hl%3Den%26lr%3D%26sa%3D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images.google.ca/imgres?imgurl=http://www.technion.ac.il/~mdcourse/274203/slides/Blood/7-Platelets.jpg&amp;imgrefurl=http://www.technion.ac.il/~mdcourse/274203/lect9.html&amp;h=600&amp;w=800&amp;sz=86&amp;tbnid=82WlzaXimvoJ:&amp;tbnh=106&amp;tbnw=142&amp;hl=en&amp;start=1&amp;prev=/images%3Fq%3Dplatelets%26svnum%3D10%26hl%3Den%26lr%3D%26sa%3D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images.google.ca/imgres?imgurl=http://www.gcarlson.com/images/cellular_platelets.jpg&amp;imgrefurl=http://www.gcarlson.com/cellular_platelets.htm&amp;h=371&amp;w=364&amp;sz=65&amp;tbnid=VFRtHWwfxjEJ:&amp;tbnh=118&amp;tbnw=115&amp;hl=en&amp;start=2&amp;prev=/images%3Fq%3Dplatelets%26svnum%3D10%26hl%3Den%26lr%3D%26sa%3D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images.google.ca/imgres?imgurl=http://www.medicalprogress.org/uploads/images/blood-clot200px.jpg&amp;imgrefurl=http://www.medicalprogress.org/news/newsarchive.cfm%3Fnews_id%3D78&amp;h=215&amp;w=200&amp;sz=47&amp;tbnid=UiSZvJYRpF4J:&amp;tbnh=101&amp;tbnw=93&amp;hl=en&amp;start=10&amp;prev=/images%3Fq%3Dplatelets%26svnum%3D10%26hl%3Den%26lr%3D%26sa%3D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images.google.ca/imgres?imgurl=http://www.accessexcellence.org/AE/AEC/CC/images/capillary.gif&amp;imgrefurl=http://www.accessexcellence.org/AE/AEC/CC/heart_anatomy.html&amp;h=217&amp;w=400&amp;sz=34&amp;tbnid=nDMdagWRe7wJ:&amp;tbnh=65&amp;tbnw=120&amp;hl=en&amp;start=11&amp;prev=/images%3Fq%3Dblood%2Bvessels%26svnum%3D10%26hl%3Den%26lr%3D%26sa%3D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images.google.ca/imgres?imgurl=http://www.merck.com/media/mmhe2/figures/fg036_3.gif&amp;imgrefurl=http://www.merck.com/mmhe/sec03/ch036/ch036d.html&amp;h=228&amp;w=228&amp;sz=11&amp;tbnid=r1Y-lVZQpKkJ:&amp;tbnh=103&amp;tbnw=103&amp;hl=en&amp;start=24&amp;prev=/images%3Fq%3DVeins%26start%3D20%26svnum%3D10%26hl%3Den%26lr%3D%26sa%3D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images.google.ca/imgres?imgurl=http://www.invisionimaging.com/images/common/legveins.jpg&amp;imgrefurl=http://www.invisionimaging.com/our_services/elvs.cfm&amp;h=364&amp;w=400&amp;sz=40&amp;tbnid=4RetUClF7HAJ:&amp;tbnh=109&amp;tbnw=120&amp;hl=en&amp;start=16&amp;prev=/images%3Fq%3DVaricose%2BVeins%26svnum%3D10%26hl%3Den%26lr%3D"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images.google.ca/imgres?imgurl=http://www.cambridgeveins.co.uk/images/VVpic.jpg&amp;imgrefurl=http://www.cambridgeveins.co.uk/Main/main_vv%26th2.htm&amp;h=300&amp;w=225&amp;sz=97&amp;tbnid=XG9yrZrPpiQJ:&amp;tbnh=111&amp;tbnw=83&amp;hl=en&amp;start=10&amp;prev=/images%3Fq%3DVaricose%2BVeins%26svnum%3D10%26hl%3Den%26lr%3D" TargetMode="External"/><Relationship Id="rId1" Type="http://schemas.openxmlformats.org/officeDocument/2006/relationships/slideLayout" Target="../slideLayouts/slideLayout2.xml"/><Relationship Id="rId5" Type="http://schemas.openxmlformats.org/officeDocument/2006/relationships/image" Target="../media/image22.jpeg"/><Relationship Id="rId4" Type="http://schemas.openxmlformats.org/officeDocument/2006/relationships/hyperlink" Target="http://images.google.ca/imgres?imgurl=http://www.besttreatments.co.uk/btuk/images/var_veins_leg.jpg&amp;imgrefurl=http://www.besttreatments.co.uk/btuk/conditions/15367.html&amp;h=346&amp;w=175&amp;sz=20&amp;tbnid=eHeQ4J-PpOYJ:&amp;tbnh=116&amp;tbnw=58&amp;hl=en&amp;start=9&amp;prev=/images%3Fq%3DVaricose%2BVeins%26svnum%3D10%26hl%3Den%26lr%3D"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a/imgres?imgurl=http://www.sciencemuseum.org.uk/exhibitions/lifecycle/images/1-2-6-4-0-0-0-0-0-0-0.jpg&amp;imgrefurl=http://www.sciencemuseum.org.uk/exhibitions/lifecycle/153.asp&amp;h=360&amp;w=360&amp;sz=52&amp;tbnid=-E07ETvUwfQJ:&amp;tbnh=117&amp;tbnw=117&amp;hl=en&amp;start=3&amp;prev=/images%3Fq%3DRed%2BBlood%2BCells%26svnum%3D10%26hl%3Den%26lr%3D%26sa%3D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a/imgres?imgurl=http://www.lce.hut.fi/teaching/S-114.240/k2005/Red%2520blood%2520cells.jpg&amp;imgrefurl=http://www.lce.hut.fi/teaching/S-114.240/k2005/&amp;h=380&amp;w=505&amp;sz=173&amp;tbnid=8Q_z4uwHVGMJ:&amp;tbnh=96&amp;tbnw=128&amp;hl=en&amp;start=8&amp;prev=/images%3Fq%3DRed%2BBlood%2BCells%26svnum%3D10%26hl%3Den%26lr%3D%26sa%3D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http://www.zunal.com/myaccount/uploads/circulatory_system_2.jpg"/>
          <p:cNvPicPr>
            <a:picLocks noChangeAspect="1" noChangeArrowheads="1"/>
          </p:cNvPicPr>
          <p:nvPr/>
        </p:nvPicPr>
        <p:blipFill>
          <a:blip r:embed="rId2"/>
          <a:srcRect/>
          <a:stretch>
            <a:fillRect/>
          </a:stretch>
        </p:blipFill>
        <p:spPr bwMode="auto">
          <a:xfrm>
            <a:off x="1447800" y="0"/>
            <a:ext cx="6629400" cy="6629400"/>
          </a:xfrm>
          <a:prstGeom prst="rect">
            <a:avLst/>
          </a:prstGeom>
          <a:noFill/>
          <a:ln w="9525">
            <a:noFill/>
            <a:miter lim="800000"/>
            <a:headEnd/>
            <a:tailEnd/>
          </a:ln>
        </p:spPr>
      </p:pic>
      <p:sp>
        <p:nvSpPr>
          <p:cNvPr id="2051" name="Rectangle 2"/>
          <p:cNvSpPr>
            <a:spLocks noGrp="1" noChangeArrowheads="1"/>
          </p:cNvSpPr>
          <p:nvPr>
            <p:ph type="ctrTitle"/>
          </p:nvPr>
        </p:nvSpPr>
        <p:spPr/>
        <p:txBody>
          <a:bodyPr/>
          <a:lstStyle/>
          <a:p>
            <a:pPr eaLnBrk="1" hangingPunct="1"/>
            <a:r>
              <a:rPr lang="en-US" smtClean="0"/>
              <a:t>Components of our Circulatory System</a:t>
            </a:r>
          </a:p>
        </p:txBody>
      </p:sp>
      <p:sp>
        <p:nvSpPr>
          <p:cNvPr id="2052" name="Rectangle 3"/>
          <p:cNvSpPr>
            <a:spLocks noGrp="1" noChangeArrowheads="1"/>
          </p:cNvSpPr>
          <p:nvPr>
            <p:ph type="subTitle"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Hemoglobin</a:t>
            </a:r>
          </a:p>
        </p:txBody>
      </p:sp>
      <p:sp>
        <p:nvSpPr>
          <p:cNvPr id="11267" name="Rectangle 3"/>
          <p:cNvSpPr>
            <a:spLocks noGrp="1" noChangeArrowheads="1"/>
          </p:cNvSpPr>
          <p:nvPr>
            <p:ph type="body" idx="1"/>
          </p:nvPr>
        </p:nvSpPr>
        <p:spPr/>
        <p:txBody>
          <a:bodyPr/>
          <a:lstStyle/>
          <a:p>
            <a:pPr eaLnBrk="1" hangingPunct="1"/>
            <a:endParaRPr lang="en-US" smtClean="0"/>
          </a:p>
        </p:txBody>
      </p:sp>
      <p:pic>
        <p:nvPicPr>
          <p:cNvPr id="11268" name="Picture 5" descr="hb3col"/>
          <p:cNvPicPr>
            <a:picLocks noChangeAspect="1" noChangeArrowheads="1"/>
          </p:cNvPicPr>
          <p:nvPr/>
        </p:nvPicPr>
        <p:blipFill>
          <a:blip r:embed="rId2"/>
          <a:srcRect/>
          <a:stretch>
            <a:fillRect/>
          </a:stretch>
        </p:blipFill>
        <p:spPr bwMode="auto">
          <a:xfrm>
            <a:off x="1905000" y="1828800"/>
            <a:ext cx="5410200"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solidFill>
                  <a:srgbClr val="FF0000"/>
                </a:solidFill>
              </a:rPr>
              <a:t>Red Blood Cells</a:t>
            </a:r>
          </a:p>
        </p:txBody>
      </p:sp>
      <p:sp>
        <p:nvSpPr>
          <p:cNvPr id="12291" name="Rectangle 3"/>
          <p:cNvSpPr>
            <a:spLocks noGrp="1" noChangeArrowheads="1"/>
          </p:cNvSpPr>
          <p:nvPr>
            <p:ph type="body" idx="1"/>
          </p:nvPr>
        </p:nvSpPr>
        <p:spPr/>
        <p:txBody>
          <a:bodyPr/>
          <a:lstStyle/>
          <a:p>
            <a:pPr eaLnBrk="1" hangingPunct="1">
              <a:lnSpc>
                <a:spcPct val="90000"/>
              </a:lnSpc>
            </a:pPr>
            <a:r>
              <a:rPr lang="en-US" smtClean="0"/>
              <a:t>Donut shaped (greater surface area)</a:t>
            </a:r>
          </a:p>
          <a:p>
            <a:pPr eaLnBrk="1" hangingPunct="1">
              <a:lnSpc>
                <a:spcPct val="90000"/>
              </a:lnSpc>
            </a:pPr>
            <a:r>
              <a:rPr lang="en-US" smtClean="0"/>
              <a:t>They don’t have a nucleus at maturity to allow more room inside the cell to carry oxygen - hemoglobin (about 280 million per red blood cell)</a:t>
            </a:r>
          </a:p>
          <a:p>
            <a:pPr eaLnBrk="1" hangingPunct="1">
              <a:lnSpc>
                <a:spcPct val="90000"/>
              </a:lnSpc>
            </a:pPr>
            <a:r>
              <a:rPr lang="en-US" smtClean="0"/>
              <a:t>They are made in your bone marrow</a:t>
            </a:r>
          </a:p>
          <a:p>
            <a:pPr eaLnBrk="1" hangingPunct="1">
              <a:lnSpc>
                <a:spcPct val="90000"/>
              </a:lnSpc>
            </a:pPr>
            <a:r>
              <a:rPr lang="en-US" smtClean="0"/>
              <a:t>There is about 4.5 to 5.5 million/ml of blood</a:t>
            </a:r>
          </a:p>
          <a:p>
            <a:pPr eaLnBrk="1" hangingPunct="1">
              <a:lnSpc>
                <a:spcPct val="90000"/>
              </a:lnSpc>
            </a:pPr>
            <a:r>
              <a:rPr lang="en-US" smtClean="0"/>
              <a:t>They last about 120 days</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n-US" smtClean="0"/>
          </a:p>
        </p:txBody>
      </p:sp>
      <p:sp>
        <p:nvSpPr>
          <p:cNvPr id="13315" name="Rectangle 3"/>
          <p:cNvSpPr>
            <a:spLocks noGrp="1" noChangeArrowheads="1"/>
          </p:cNvSpPr>
          <p:nvPr>
            <p:ph type="body" idx="1"/>
          </p:nvPr>
        </p:nvSpPr>
        <p:spPr/>
        <p:txBody>
          <a:bodyPr/>
          <a:lstStyle/>
          <a:p>
            <a:pPr eaLnBrk="1" hangingPunct="1"/>
            <a:r>
              <a:rPr lang="en-US" smtClean="0"/>
              <a:t>When the red blood cells do eventually break down the hemoglobin molecules are released.</a:t>
            </a:r>
          </a:p>
          <a:p>
            <a:pPr eaLnBrk="1" hangingPunct="1"/>
            <a:r>
              <a:rPr lang="en-US" smtClean="0"/>
              <a:t>The iron from the hemoglobin is recycled by the bone marrow and the Heme pigment is removed by the body through our feces (giving our feces its color)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Anemia</a:t>
            </a:r>
          </a:p>
        </p:txBody>
      </p:sp>
      <p:sp>
        <p:nvSpPr>
          <p:cNvPr id="14339" name="Rectangle 3"/>
          <p:cNvSpPr>
            <a:spLocks noGrp="1" noChangeArrowheads="1"/>
          </p:cNvSpPr>
          <p:nvPr>
            <p:ph type="body" idx="1"/>
          </p:nvPr>
        </p:nvSpPr>
        <p:spPr/>
        <p:txBody>
          <a:bodyPr/>
          <a:lstStyle/>
          <a:p>
            <a:pPr eaLnBrk="1" hangingPunct="1"/>
            <a:r>
              <a:rPr lang="en-US" smtClean="0"/>
              <a:t>Normally caused by an iron deficiency due to poor iron absorption by the body or lack of iron in the diet or excessive bleeding</a:t>
            </a:r>
          </a:p>
          <a:p>
            <a:pPr eaLnBrk="1" hangingPunct="1"/>
            <a:r>
              <a:rPr lang="en-US" smtClean="0"/>
              <a:t>This lack of iron causes less hemoglobin to form in red blood cells</a:t>
            </a:r>
          </a:p>
          <a:p>
            <a:pPr eaLnBrk="1" hangingPunct="1"/>
            <a:r>
              <a:rPr lang="en-US" smtClean="0"/>
              <a:t>Less oxygen is transported to the mitochondria for respiration</a:t>
            </a:r>
          </a:p>
          <a:p>
            <a:pPr eaLnBrk="1" hangingPunct="1"/>
            <a:r>
              <a:rPr lang="en-US" smtClean="0"/>
              <a:t>Lack of energy results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White Blood Cells (Leukocytes)</a:t>
            </a:r>
          </a:p>
        </p:txBody>
      </p:sp>
      <p:sp>
        <p:nvSpPr>
          <p:cNvPr id="15363" name="Rectangle 3"/>
          <p:cNvSpPr>
            <a:spLocks noGrp="1" noChangeArrowheads="1"/>
          </p:cNvSpPr>
          <p:nvPr>
            <p:ph type="body" idx="1"/>
          </p:nvPr>
        </p:nvSpPr>
        <p:spPr/>
        <p:txBody>
          <a:bodyPr/>
          <a:lstStyle/>
          <a:p>
            <a:pPr eaLnBrk="1" hangingPunct="1"/>
            <a:endParaRPr lang="en-US" smtClean="0"/>
          </a:p>
        </p:txBody>
      </p:sp>
      <p:pic>
        <p:nvPicPr>
          <p:cNvPr id="15364" name="Picture 5" descr="WhiteBloodCells2">
            <a:hlinkClick r:id="rId2"/>
          </p:cNvPr>
          <p:cNvPicPr>
            <a:picLocks noChangeAspect="1" noChangeArrowheads="1"/>
          </p:cNvPicPr>
          <p:nvPr/>
        </p:nvPicPr>
        <p:blipFill>
          <a:blip r:embed="rId3"/>
          <a:srcRect/>
          <a:stretch>
            <a:fillRect/>
          </a:stretch>
        </p:blipFill>
        <p:spPr bwMode="auto">
          <a:xfrm>
            <a:off x="2057400" y="1676400"/>
            <a:ext cx="3671888"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smtClean="0"/>
          </a:p>
        </p:txBody>
      </p:sp>
      <p:sp>
        <p:nvSpPr>
          <p:cNvPr id="16387" name="Rectangle 3"/>
          <p:cNvSpPr>
            <a:spLocks noGrp="1" noChangeArrowheads="1"/>
          </p:cNvSpPr>
          <p:nvPr>
            <p:ph type="body" idx="1"/>
          </p:nvPr>
        </p:nvSpPr>
        <p:spPr/>
        <p:txBody>
          <a:bodyPr/>
          <a:lstStyle/>
          <a:p>
            <a:pPr eaLnBrk="1" hangingPunct="1"/>
            <a:endParaRPr lang="en-US" smtClean="0"/>
          </a:p>
        </p:txBody>
      </p:sp>
      <p:pic>
        <p:nvPicPr>
          <p:cNvPr id="16388" name="Picture 5" descr="figure11c">
            <a:hlinkClick r:id="rId2"/>
          </p:cNvPr>
          <p:cNvPicPr>
            <a:picLocks noChangeAspect="1" noChangeArrowheads="1"/>
          </p:cNvPicPr>
          <p:nvPr/>
        </p:nvPicPr>
        <p:blipFill>
          <a:blip r:embed="rId3"/>
          <a:srcRect/>
          <a:stretch>
            <a:fillRect/>
          </a:stretch>
        </p:blipFill>
        <p:spPr bwMode="auto">
          <a:xfrm>
            <a:off x="1066800" y="0"/>
            <a:ext cx="7162800" cy="57515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Types of white blood cells</a:t>
            </a:r>
          </a:p>
        </p:txBody>
      </p:sp>
      <p:sp>
        <p:nvSpPr>
          <p:cNvPr id="17411" name="Rectangle 3"/>
          <p:cNvSpPr>
            <a:spLocks noGrp="1" noChangeArrowheads="1"/>
          </p:cNvSpPr>
          <p:nvPr>
            <p:ph type="body" idx="1"/>
          </p:nvPr>
        </p:nvSpPr>
        <p:spPr/>
        <p:txBody>
          <a:bodyPr/>
          <a:lstStyle/>
          <a:p>
            <a:pPr eaLnBrk="1" hangingPunct="1"/>
            <a:endParaRPr lang="en-US" smtClean="0"/>
          </a:p>
        </p:txBody>
      </p:sp>
      <p:pic>
        <p:nvPicPr>
          <p:cNvPr id="17412" name="Picture 5" descr="i167_2">
            <a:hlinkClick r:id="rId2"/>
          </p:cNvPr>
          <p:cNvPicPr>
            <a:picLocks noChangeAspect="1" noChangeArrowheads="1"/>
          </p:cNvPicPr>
          <p:nvPr/>
        </p:nvPicPr>
        <p:blipFill>
          <a:blip r:embed="rId3"/>
          <a:srcRect/>
          <a:stretch>
            <a:fillRect/>
          </a:stretch>
        </p:blipFill>
        <p:spPr bwMode="auto">
          <a:xfrm>
            <a:off x="1905000" y="1295400"/>
            <a:ext cx="5029200" cy="4838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smtClean="0"/>
          </a:p>
        </p:txBody>
      </p:sp>
      <p:sp>
        <p:nvSpPr>
          <p:cNvPr id="18435" name="Rectangle 3"/>
          <p:cNvSpPr>
            <a:spLocks noGrp="1" noChangeArrowheads="1"/>
          </p:cNvSpPr>
          <p:nvPr>
            <p:ph type="body" idx="1"/>
          </p:nvPr>
        </p:nvSpPr>
        <p:spPr/>
        <p:txBody>
          <a:bodyPr/>
          <a:lstStyle/>
          <a:p>
            <a:pPr eaLnBrk="1" hangingPunct="1"/>
            <a:endParaRPr lang="en-US" smtClean="0"/>
          </a:p>
        </p:txBody>
      </p:sp>
      <p:pic>
        <p:nvPicPr>
          <p:cNvPr id="18436" name="Picture 5" descr="img03">
            <a:hlinkClick r:id="rId2"/>
          </p:cNvPr>
          <p:cNvPicPr>
            <a:picLocks noChangeAspect="1" noChangeArrowheads="1"/>
          </p:cNvPicPr>
          <p:nvPr/>
        </p:nvPicPr>
        <p:blipFill>
          <a:blip r:embed="rId3"/>
          <a:srcRect/>
          <a:stretch>
            <a:fillRect/>
          </a:stretch>
        </p:blipFill>
        <p:spPr bwMode="auto">
          <a:xfrm>
            <a:off x="1143000" y="1600200"/>
            <a:ext cx="7239000" cy="481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White blood cells</a:t>
            </a:r>
          </a:p>
        </p:txBody>
      </p:sp>
      <p:sp>
        <p:nvSpPr>
          <p:cNvPr id="19459" name="Rectangle 3"/>
          <p:cNvSpPr>
            <a:spLocks noGrp="1" noChangeArrowheads="1"/>
          </p:cNvSpPr>
          <p:nvPr>
            <p:ph type="body" idx="1"/>
          </p:nvPr>
        </p:nvSpPr>
        <p:spPr/>
        <p:txBody>
          <a:bodyPr/>
          <a:lstStyle/>
          <a:p>
            <a:pPr eaLnBrk="1" hangingPunct="1">
              <a:lnSpc>
                <a:spcPct val="90000"/>
              </a:lnSpc>
            </a:pPr>
            <a:r>
              <a:rPr lang="en-US" smtClean="0"/>
              <a:t>These are your defense army against foreign invaders (IMMUNE SYSTEM) to fight against infection</a:t>
            </a:r>
          </a:p>
          <a:p>
            <a:pPr eaLnBrk="1" hangingPunct="1">
              <a:lnSpc>
                <a:spcPct val="90000"/>
              </a:lnSpc>
            </a:pPr>
            <a:r>
              <a:rPr lang="en-US" smtClean="0"/>
              <a:t>Five different types with slightly different jobs that can be identified by their nucleus shape after staining</a:t>
            </a:r>
          </a:p>
          <a:p>
            <a:pPr eaLnBrk="1" hangingPunct="1">
              <a:lnSpc>
                <a:spcPct val="90000"/>
              </a:lnSpc>
            </a:pPr>
            <a:r>
              <a:rPr lang="en-US" smtClean="0"/>
              <a:t>Made in the bone marrow</a:t>
            </a:r>
          </a:p>
          <a:p>
            <a:pPr eaLnBrk="1" hangingPunct="1">
              <a:lnSpc>
                <a:spcPct val="90000"/>
              </a:lnSpc>
            </a:pPr>
            <a:r>
              <a:rPr lang="en-US" smtClean="0"/>
              <a:t>About 5000 to 9000 /ml</a:t>
            </a:r>
          </a:p>
          <a:p>
            <a:pPr eaLnBrk="1" hangingPunct="1">
              <a:lnSpc>
                <a:spcPct val="90000"/>
              </a:lnSpc>
            </a:pPr>
            <a:r>
              <a:rPr lang="en-US" smtClean="0"/>
              <a:t>Some last hours and others a lifetime</a:t>
            </a:r>
          </a:p>
          <a:p>
            <a:pPr eaLnBrk="1" hangingPunct="1">
              <a:lnSpc>
                <a:spcPct val="90000"/>
              </a:lnSpc>
            </a:pPr>
            <a:endParaRPr lang="en-US"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Leukemia</a:t>
            </a:r>
          </a:p>
        </p:txBody>
      </p:sp>
      <p:sp>
        <p:nvSpPr>
          <p:cNvPr id="20483" name="Rectangle 3"/>
          <p:cNvSpPr>
            <a:spLocks noGrp="1" noChangeArrowheads="1"/>
          </p:cNvSpPr>
          <p:nvPr>
            <p:ph type="body" idx="1"/>
          </p:nvPr>
        </p:nvSpPr>
        <p:spPr/>
        <p:txBody>
          <a:bodyPr/>
          <a:lstStyle/>
          <a:p>
            <a:pPr eaLnBrk="1" hangingPunct="1"/>
            <a:endParaRPr lang="en-US" smtClean="0"/>
          </a:p>
        </p:txBody>
      </p:sp>
      <p:pic>
        <p:nvPicPr>
          <p:cNvPr id="20484" name="Picture 5" descr="is?507884271185"/>
          <p:cNvPicPr>
            <a:picLocks noChangeAspect="1" noChangeArrowheads="1"/>
          </p:cNvPicPr>
          <p:nvPr/>
        </p:nvPicPr>
        <p:blipFill>
          <a:blip r:embed="rId2"/>
          <a:srcRect/>
          <a:stretch>
            <a:fillRect/>
          </a:stretch>
        </p:blipFill>
        <p:spPr bwMode="auto">
          <a:xfrm>
            <a:off x="533400" y="1600200"/>
            <a:ext cx="8153400" cy="4700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t>What we will be looking at:</a:t>
            </a:r>
          </a:p>
        </p:txBody>
      </p:sp>
      <p:sp>
        <p:nvSpPr>
          <p:cNvPr id="3075" name="Rectangle 3"/>
          <p:cNvSpPr>
            <a:spLocks noGrp="1" noChangeArrowheads="1"/>
          </p:cNvSpPr>
          <p:nvPr>
            <p:ph type="body" idx="1"/>
          </p:nvPr>
        </p:nvSpPr>
        <p:spPr>
          <a:xfrm>
            <a:off x="609600" y="1600200"/>
            <a:ext cx="8229600" cy="4525963"/>
          </a:xfrm>
        </p:spPr>
        <p:txBody>
          <a:bodyPr/>
          <a:lstStyle/>
          <a:p>
            <a:pPr eaLnBrk="1" hangingPunct="1">
              <a:lnSpc>
                <a:spcPct val="80000"/>
              </a:lnSpc>
            </a:pPr>
            <a:endParaRPr lang="en-US" sz="1800" smtClean="0"/>
          </a:p>
          <a:p>
            <a:pPr eaLnBrk="1" hangingPunct="1">
              <a:lnSpc>
                <a:spcPct val="80000"/>
              </a:lnSpc>
            </a:pPr>
            <a:r>
              <a:rPr lang="en-US" sz="1800" b="1" smtClean="0"/>
              <a:t>Why do multi-cellular organisms need and internal transport system?</a:t>
            </a:r>
            <a:endParaRPr lang="en-US" sz="1800" smtClean="0"/>
          </a:p>
          <a:p>
            <a:pPr eaLnBrk="1" hangingPunct="1">
              <a:lnSpc>
                <a:spcPct val="80000"/>
              </a:lnSpc>
            </a:pPr>
            <a:r>
              <a:rPr lang="en-US" sz="1800" b="1" smtClean="0"/>
              <a:t>List the functions of our circulatory system</a:t>
            </a:r>
            <a:endParaRPr lang="en-US" sz="1800" smtClean="0"/>
          </a:p>
          <a:p>
            <a:pPr eaLnBrk="1" hangingPunct="1">
              <a:lnSpc>
                <a:spcPct val="80000"/>
              </a:lnSpc>
            </a:pPr>
            <a:r>
              <a:rPr lang="en-US" sz="1800" b="1" smtClean="0"/>
              <a:t>What is plasma and what is in it?</a:t>
            </a:r>
            <a:endParaRPr lang="en-US" sz="1800" smtClean="0"/>
          </a:p>
          <a:p>
            <a:pPr eaLnBrk="1" hangingPunct="1">
              <a:lnSpc>
                <a:spcPct val="80000"/>
              </a:lnSpc>
            </a:pPr>
            <a:r>
              <a:rPr lang="en-US" sz="1800" b="1" smtClean="0"/>
              <a:t>Compare erythrocytes, leukocytes and thrombocytes in terms of:</a:t>
            </a:r>
            <a:endParaRPr lang="en-US" sz="1800" smtClean="0"/>
          </a:p>
          <a:p>
            <a:pPr eaLnBrk="1" hangingPunct="1">
              <a:lnSpc>
                <a:spcPct val="80000"/>
              </a:lnSpc>
            </a:pPr>
            <a:r>
              <a:rPr lang="en-US" sz="1800" b="1" smtClean="0"/>
              <a:t>           Structure, function, where are they made, numbers in blood,  </a:t>
            </a:r>
          </a:p>
          <a:p>
            <a:pPr eaLnBrk="1" hangingPunct="1">
              <a:lnSpc>
                <a:spcPct val="80000"/>
              </a:lnSpc>
            </a:pPr>
            <a:r>
              <a:rPr lang="en-US" sz="1800" b="1" smtClean="0"/>
              <a:t>           lifespan</a:t>
            </a:r>
            <a:endParaRPr lang="en-US" sz="1800" smtClean="0"/>
          </a:p>
          <a:p>
            <a:pPr eaLnBrk="1" hangingPunct="1">
              <a:lnSpc>
                <a:spcPct val="80000"/>
              </a:lnSpc>
            </a:pPr>
            <a:r>
              <a:rPr lang="en-US" sz="1800" b="1" smtClean="0"/>
              <a:t>Describe the formation of a blood clot </a:t>
            </a:r>
          </a:p>
          <a:p>
            <a:pPr eaLnBrk="1" hangingPunct="1">
              <a:lnSpc>
                <a:spcPct val="80000"/>
              </a:lnSpc>
            </a:pPr>
            <a:r>
              <a:rPr lang="en-US" sz="1800" b="1" smtClean="0"/>
              <a:t>Compare arteries, capillaries and veins in terms of: structure, valves, direction of blood flow, what they carry and relative blood pressure</a:t>
            </a:r>
            <a:endParaRPr lang="en-US" sz="1800" smtClean="0"/>
          </a:p>
          <a:p>
            <a:pPr eaLnBrk="1" hangingPunct="1">
              <a:lnSpc>
                <a:spcPct val="80000"/>
              </a:lnSpc>
            </a:pPr>
            <a:r>
              <a:rPr lang="en-US" sz="1800" b="1" smtClean="0"/>
              <a:t>Blood types and blood transfusions</a:t>
            </a:r>
            <a:endParaRPr lang="en-US" sz="1800" smtClean="0"/>
          </a:p>
          <a:p>
            <a:pPr eaLnBrk="1" hangingPunct="1">
              <a:lnSpc>
                <a:spcPct val="80000"/>
              </a:lnSpc>
            </a:pPr>
            <a:r>
              <a:rPr lang="en-US" sz="1800" b="1" smtClean="0"/>
              <a:t>What is agglutination and why is it dangerous?</a:t>
            </a:r>
            <a:endParaRPr lang="en-US" sz="1800" smtClean="0"/>
          </a:p>
          <a:p>
            <a:pPr eaLnBrk="1" hangingPunct="1">
              <a:lnSpc>
                <a:spcPct val="80000"/>
              </a:lnSpc>
            </a:pPr>
            <a:r>
              <a:rPr lang="en-US" sz="1800" b="1" smtClean="0"/>
              <a:t>What blood type and why are the universal donors and recipients?</a:t>
            </a:r>
            <a:endParaRPr lang="en-US" sz="1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Leukemia- what is it?</a:t>
            </a:r>
          </a:p>
        </p:txBody>
      </p:sp>
      <p:sp>
        <p:nvSpPr>
          <p:cNvPr id="21507" name="Rectangle 3"/>
          <p:cNvSpPr>
            <a:spLocks noGrp="1" noChangeArrowheads="1"/>
          </p:cNvSpPr>
          <p:nvPr>
            <p:ph type="body" idx="1"/>
          </p:nvPr>
        </p:nvSpPr>
        <p:spPr/>
        <p:txBody>
          <a:bodyPr/>
          <a:lstStyle/>
          <a:p>
            <a:pPr eaLnBrk="1" hangingPunct="1">
              <a:lnSpc>
                <a:spcPct val="90000"/>
              </a:lnSpc>
            </a:pPr>
            <a:r>
              <a:rPr lang="en-US" smtClean="0"/>
              <a:t>Leukemia is cancer that originates in the bone marrow, the soft, spongy inner portion of certain bones, and in which the malignant cells are white blood cells (leukocytes). Acute myelogenous leukemia is a malignancy that arises in either granulocytes or monocytes which are white blood cells that battle infectious agents throughout the body.</a:t>
            </a:r>
            <a:br>
              <a:rPr lang="en-US" smtClean="0"/>
            </a:b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Symptoms of Leukemia</a:t>
            </a:r>
          </a:p>
        </p:txBody>
      </p:sp>
      <p:sp>
        <p:nvSpPr>
          <p:cNvPr id="22531" name="Rectangle 3"/>
          <p:cNvSpPr>
            <a:spLocks noGrp="1" noChangeArrowheads="1"/>
          </p:cNvSpPr>
          <p:nvPr>
            <p:ph type="body" idx="1"/>
          </p:nvPr>
        </p:nvSpPr>
        <p:spPr/>
        <p:txBody>
          <a:bodyPr/>
          <a:lstStyle/>
          <a:p>
            <a:pPr eaLnBrk="1" hangingPunct="1"/>
            <a:r>
              <a:rPr lang="en-US" sz="2800" smtClean="0"/>
              <a:t/>
            </a:r>
            <a:br>
              <a:rPr lang="en-US" sz="2800" smtClean="0"/>
            </a:br>
            <a:r>
              <a:rPr lang="en-US" sz="2800" smtClean="0"/>
              <a:t/>
            </a:r>
            <a:br>
              <a:rPr lang="en-US" sz="2800" smtClean="0"/>
            </a:br>
            <a:r>
              <a:rPr lang="en-US" sz="2800" smtClean="0"/>
              <a:t>The patient's bone marrow makes too many blast cells (immature white blood cells). Normal blast cells turn into a type of white blood cell called granulocytes, but the leukemia blast cells do not. At the same time, the marrow cannot grow enough normal red blood cells, white blood cells, and platelets. </a:t>
            </a:r>
            <a:br>
              <a:rPr lang="en-US" sz="2800" smtClean="0"/>
            </a:br>
            <a:endParaRPr lang="en-US"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Platlets (Thrombocytes)</a:t>
            </a:r>
          </a:p>
        </p:txBody>
      </p:sp>
      <p:sp>
        <p:nvSpPr>
          <p:cNvPr id="23555" name="Rectangle 3"/>
          <p:cNvSpPr>
            <a:spLocks noGrp="1" noChangeArrowheads="1"/>
          </p:cNvSpPr>
          <p:nvPr>
            <p:ph type="body" idx="1"/>
          </p:nvPr>
        </p:nvSpPr>
        <p:spPr/>
        <p:txBody>
          <a:bodyPr/>
          <a:lstStyle/>
          <a:p>
            <a:pPr eaLnBrk="1" hangingPunct="1"/>
            <a:endParaRPr lang="en-US" smtClean="0"/>
          </a:p>
        </p:txBody>
      </p:sp>
      <p:pic>
        <p:nvPicPr>
          <p:cNvPr id="23556" name="Picture 5" descr="7-Platelets">
            <a:hlinkClick r:id="rId2"/>
          </p:cNvPr>
          <p:cNvPicPr>
            <a:picLocks noChangeAspect="1" noChangeArrowheads="1"/>
          </p:cNvPicPr>
          <p:nvPr/>
        </p:nvPicPr>
        <p:blipFill>
          <a:blip r:embed="rId3"/>
          <a:srcRect/>
          <a:stretch>
            <a:fillRect/>
          </a:stretch>
        </p:blipFill>
        <p:spPr bwMode="auto">
          <a:xfrm>
            <a:off x="1219200" y="1295400"/>
            <a:ext cx="6858000" cy="5119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smtClean="0"/>
          </a:p>
        </p:txBody>
      </p:sp>
      <p:sp>
        <p:nvSpPr>
          <p:cNvPr id="24579" name="Rectangle 3"/>
          <p:cNvSpPr>
            <a:spLocks noGrp="1" noChangeArrowheads="1"/>
          </p:cNvSpPr>
          <p:nvPr>
            <p:ph type="body" idx="1"/>
          </p:nvPr>
        </p:nvSpPr>
        <p:spPr/>
        <p:txBody>
          <a:bodyPr/>
          <a:lstStyle/>
          <a:p>
            <a:pPr eaLnBrk="1" hangingPunct="1"/>
            <a:endParaRPr lang="en-US" smtClean="0"/>
          </a:p>
        </p:txBody>
      </p:sp>
      <p:pic>
        <p:nvPicPr>
          <p:cNvPr id="24580" name="Picture 5" descr="cellular_platelets">
            <a:hlinkClick r:id="rId2"/>
          </p:cNvPr>
          <p:cNvPicPr>
            <a:picLocks noChangeAspect="1" noChangeArrowheads="1"/>
          </p:cNvPicPr>
          <p:nvPr/>
        </p:nvPicPr>
        <p:blipFill>
          <a:blip r:embed="rId3"/>
          <a:srcRect/>
          <a:stretch>
            <a:fillRect/>
          </a:stretch>
        </p:blipFill>
        <p:spPr bwMode="auto">
          <a:xfrm>
            <a:off x="457200" y="304800"/>
            <a:ext cx="8305800" cy="655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Platelets</a:t>
            </a:r>
          </a:p>
        </p:txBody>
      </p:sp>
      <p:sp>
        <p:nvSpPr>
          <p:cNvPr id="25603" name="Rectangle 3"/>
          <p:cNvSpPr>
            <a:spLocks noGrp="1" noChangeArrowheads="1"/>
          </p:cNvSpPr>
          <p:nvPr>
            <p:ph type="body" idx="1"/>
          </p:nvPr>
        </p:nvSpPr>
        <p:spPr/>
        <p:txBody>
          <a:bodyPr/>
          <a:lstStyle/>
          <a:p>
            <a:pPr eaLnBrk="1" hangingPunct="1"/>
            <a:r>
              <a:rPr lang="en-US" smtClean="0"/>
              <a:t>Irregular shaped cells </a:t>
            </a:r>
          </a:p>
          <a:p>
            <a:pPr eaLnBrk="1" hangingPunct="1"/>
            <a:r>
              <a:rPr lang="en-US" smtClean="0"/>
              <a:t>Contain NO nucleus at maturity</a:t>
            </a:r>
          </a:p>
          <a:p>
            <a:pPr eaLnBrk="1" hangingPunct="1"/>
            <a:r>
              <a:rPr lang="en-US" smtClean="0"/>
              <a:t>Help to clot blood</a:t>
            </a:r>
          </a:p>
          <a:p>
            <a:pPr eaLnBrk="1" hangingPunct="1"/>
            <a:r>
              <a:rPr lang="en-US" smtClean="0"/>
              <a:t>Made in bone marrow</a:t>
            </a:r>
          </a:p>
          <a:p>
            <a:pPr eaLnBrk="1" hangingPunct="1"/>
            <a:r>
              <a:rPr lang="en-US" smtClean="0"/>
              <a:t>About 250 000/ml</a:t>
            </a:r>
          </a:p>
          <a:p>
            <a:pPr eaLnBrk="1" hangingPunct="1"/>
            <a:r>
              <a:rPr lang="en-US" smtClean="0"/>
              <a:t>Last about 10 days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Blood clotting</a:t>
            </a:r>
          </a:p>
        </p:txBody>
      </p:sp>
      <p:sp>
        <p:nvSpPr>
          <p:cNvPr id="26627" name="Rectangle 3"/>
          <p:cNvSpPr>
            <a:spLocks noGrp="1" noChangeArrowheads="1"/>
          </p:cNvSpPr>
          <p:nvPr>
            <p:ph type="body" idx="1"/>
          </p:nvPr>
        </p:nvSpPr>
        <p:spPr/>
        <p:txBody>
          <a:bodyPr/>
          <a:lstStyle/>
          <a:p>
            <a:pPr eaLnBrk="1" hangingPunct="1"/>
            <a:r>
              <a:rPr lang="en-US" smtClean="0"/>
              <a:t>As platelets circulate through the blood stream they may encounter a damaged blood vessel causing the platelets to rupture</a:t>
            </a:r>
          </a:p>
          <a:p>
            <a:pPr eaLnBrk="1" hangingPunct="1"/>
            <a:r>
              <a:rPr lang="en-US" smtClean="0"/>
              <a:t>This releases a chemical which sets off a chemical chain reaction ultimately forming a web made of fibrinogen to clot the broken blood vessel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endParaRPr lang="en-US" smtClean="0"/>
          </a:p>
        </p:txBody>
      </p:sp>
      <p:pic>
        <p:nvPicPr>
          <p:cNvPr id="27651" name="Picture 4" descr="blood-clot200px">
            <a:hlinkClick r:id="rId2"/>
          </p:cNvPr>
          <p:cNvPicPr>
            <a:picLocks noChangeAspect="1" noChangeArrowheads="1"/>
          </p:cNvPicPr>
          <p:nvPr>
            <p:ph type="body" idx="1"/>
          </p:nvPr>
        </p:nvPicPr>
        <p:blipFill>
          <a:blip r:embed="rId3"/>
          <a:srcRect/>
          <a:stretch>
            <a:fillRect/>
          </a:stretch>
        </p:blipFill>
        <p:spPr>
          <a:xfrm>
            <a:off x="1676400" y="304800"/>
            <a:ext cx="5683250" cy="617220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Arteries, Capillaries and Veins</a:t>
            </a:r>
          </a:p>
        </p:txBody>
      </p:sp>
      <p:pic>
        <p:nvPicPr>
          <p:cNvPr id="28675" name="Picture 4" descr="0298vessels"/>
          <p:cNvPicPr>
            <a:picLocks noChangeAspect="1" noChangeArrowheads="1"/>
          </p:cNvPicPr>
          <p:nvPr>
            <p:ph type="body" idx="1"/>
          </p:nvPr>
        </p:nvPicPr>
        <p:blipFill>
          <a:blip r:embed="rId2"/>
          <a:srcRect/>
          <a:stretch>
            <a:fillRect/>
          </a:stretch>
        </p:blipFill>
        <p:spPr>
          <a:xfrm>
            <a:off x="1752600" y="1143000"/>
            <a:ext cx="6705600" cy="5410200"/>
          </a:xfr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Arteries/capillaries/veins</a:t>
            </a:r>
          </a:p>
        </p:txBody>
      </p:sp>
      <p:sp>
        <p:nvSpPr>
          <p:cNvPr id="29699" name="Rectangle 3"/>
          <p:cNvSpPr>
            <a:spLocks noGrp="1" noChangeArrowheads="1"/>
          </p:cNvSpPr>
          <p:nvPr>
            <p:ph type="body" idx="1"/>
          </p:nvPr>
        </p:nvSpPr>
        <p:spPr/>
        <p:txBody>
          <a:bodyPr/>
          <a:lstStyle/>
          <a:p>
            <a:pPr eaLnBrk="1" hangingPunct="1"/>
            <a:endParaRPr lang="en-US" smtClean="0"/>
          </a:p>
        </p:txBody>
      </p:sp>
      <p:pic>
        <p:nvPicPr>
          <p:cNvPr id="29700" name="Picture 7" descr="capillary">
            <a:hlinkClick r:id="rId2"/>
          </p:cNvPr>
          <p:cNvPicPr>
            <a:picLocks noChangeAspect="1" noChangeArrowheads="1"/>
          </p:cNvPicPr>
          <p:nvPr/>
        </p:nvPicPr>
        <p:blipFill>
          <a:blip r:embed="rId3"/>
          <a:srcRect/>
          <a:stretch>
            <a:fillRect/>
          </a:stretch>
        </p:blipFill>
        <p:spPr bwMode="auto">
          <a:xfrm>
            <a:off x="533400" y="1524000"/>
            <a:ext cx="8229600" cy="445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endParaRPr lang="en-US" smtClean="0"/>
          </a:p>
        </p:txBody>
      </p:sp>
      <p:sp>
        <p:nvSpPr>
          <p:cNvPr id="30723" name="Rectangle 3"/>
          <p:cNvSpPr>
            <a:spLocks noGrp="1" noChangeArrowheads="1"/>
          </p:cNvSpPr>
          <p:nvPr>
            <p:ph type="body" idx="1"/>
          </p:nvPr>
        </p:nvSpPr>
        <p:spPr/>
        <p:txBody>
          <a:bodyPr/>
          <a:lstStyle/>
          <a:p>
            <a:pPr eaLnBrk="1" hangingPunct="1"/>
            <a:endParaRPr lang="en-US" smtClean="0"/>
          </a:p>
        </p:txBody>
      </p:sp>
      <p:graphicFrame>
        <p:nvGraphicFramePr>
          <p:cNvPr id="33807" name="Group 15"/>
          <p:cNvGraphicFramePr>
            <a:graphicFrameLocks noGrp="1"/>
          </p:cNvGraphicFramePr>
          <p:nvPr/>
        </p:nvGraphicFramePr>
        <p:xfrm>
          <a:off x="0" y="0"/>
          <a:ext cx="1989138" cy="2332038"/>
        </p:xfrm>
        <a:graphic>
          <a:graphicData uri="http://schemas.openxmlformats.org/drawingml/2006/table">
            <a:tbl>
              <a:tblPr/>
              <a:tblGrid>
                <a:gridCol w="1989138"/>
              </a:tblGrid>
              <a:tr h="2332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  </a:t>
                      </a:r>
                      <a:r>
                        <a:rPr kumimoji="0" lang="en-US" sz="12900" b="0" i="0" u="none" strike="noStrike" cap="none" normalizeH="0" baseline="0" smtClean="0">
                          <a:ln>
                            <a:noFill/>
                          </a:ln>
                          <a:solidFill>
                            <a:schemeClr val="tx1"/>
                          </a:solidFill>
                          <a:effectLst/>
                          <a:latin typeface="Arial" charset="0"/>
                        </a:rPr>
                        <a:t> </a:t>
                      </a:r>
                      <a:r>
                        <a:rPr kumimoji="0" lang="en-US" sz="1800" b="0" i="0" u="none" strike="noStrike" cap="none" normalizeH="0" baseline="0" smtClean="0">
                          <a:ln>
                            <a:noFill/>
                          </a:ln>
                          <a:solidFill>
                            <a:schemeClr val="tx1"/>
                          </a:solidFill>
                          <a:effectLst/>
                          <a:latin typeface="Arial" charset="0"/>
                        </a:rPr>
                        <a:t>                            </a:t>
                      </a:r>
                    </a:p>
                  </a:txBody>
                  <a:tcPr anchor="ctr" horzOverflow="overflow">
                    <a:lnL cap="flat">
                      <a:noFill/>
                    </a:lnL>
                    <a:lnR cap="flat">
                      <a:noFill/>
                    </a:lnR>
                    <a:lnT cap="flat">
                      <a:noFill/>
                    </a:lnT>
                    <a:lnB cap="flat">
                      <a:noFill/>
                    </a:lnB>
                    <a:lnTlToBr>
                      <a:noFill/>
                    </a:lnTlToBr>
                    <a:lnBlToTr>
                      <a:noFill/>
                    </a:lnBlToTr>
                    <a:noFill/>
                  </a:tcPr>
                </a:tc>
              </a:tr>
            </a:tbl>
          </a:graphicData>
        </a:graphic>
      </p:graphicFrame>
      <p:pic>
        <p:nvPicPr>
          <p:cNvPr id="30726" name="Picture 7" descr="artery1"/>
          <p:cNvPicPr>
            <a:picLocks noChangeAspect="1" noChangeArrowheads="1"/>
          </p:cNvPicPr>
          <p:nvPr/>
        </p:nvPicPr>
        <p:blipFill>
          <a:blip r:embed="rId2"/>
          <a:srcRect/>
          <a:stretch>
            <a:fillRect/>
          </a:stretch>
        </p:blipFill>
        <p:spPr bwMode="auto">
          <a:xfrm>
            <a:off x="609600" y="228600"/>
            <a:ext cx="7467600" cy="586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4000" smtClean="0">
                <a:solidFill>
                  <a:srgbClr val="FF0000"/>
                </a:solidFill>
              </a:rPr>
              <a:t>Why do multicellular organisms need an internal transport system?</a:t>
            </a:r>
          </a:p>
        </p:txBody>
      </p:sp>
      <p:sp>
        <p:nvSpPr>
          <p:cNvPr id="4099" name="Rectangle 3"/>
          <p:cNvSpPr>
            <a:spLocks noGrp="1" noChangeArrowheads="1"/>
          </p:cNvSpPr>
          <p:nvPr>
            <p:ph type="body" idx="1"/>
          </p:nvPr>
        </p:nvSpPr>
        <p:spPr/>
        <p:txBody>
          <a:bodyPr/>
          <a:lstStyle/>
          <a:p>
            <a:pPr eaLnBrk="1" hangingPunct="1"/>
            <a:r>
              <a:rPr lang="en-US" smtClean="0"/>
              <a:t>Cells on the inside don’t have direct contact with external cells and therefore need to be supplied with oxygen and nutrients and to get rid of carbon dioxide and wastes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4000" smtClean="0"/>
              <a:t>Arteries</a:t>
            </a:r>
            <a:br>
              <a:rPr lang="en-US" sz="4000" smtClean="0"/>
            </a:br>
            <a:endParaRPr lang="en-US" sz="4000" smtClean="0"/>
          </a:p>
        </p:txBody>
      </p:sp>
      <p:sp>
        <p:nvSpPr>
          <p:cNvPr id="31747" name="Rectangle 3"/>
          <p:cNvSpPr>
            <a:spLocks noGrp="1" noChangeArrowheads="1"/>
          </p:cNvSpPr>
          <p:nvPr>
            <p:ph type="body" idx="1"/>
          </p:nvPr>
        </p:nvSpPr>
        <p:spPr/>
        <p:txBody>
          <a:bodyPr/>
          <a:lstStyle/>
          <a:p>
            <a:pPr eaLnBrk="1" hangingPunct="1"/>
            <a:r>
              <a:rPr lang="en-US" smtClean="0"/>
              <a:t>Very thick</a:t>
            </a:r>
          </a:p>
          <a:p>
            <a:pPr eaLnBrk="1" hangingPunct="1"/>
            <a:r>
              <a:rPr lang="en-US" smtClean="0"/>
              <a:t>Outer Coat-smooth muscle-elastic layer-lining</a:t>
            </a:r>
          </a:p>
          <a:p>
            <a:pPr eaLnBrk="1" hangingPunct="1"/>
            <a:r>
              <a:rPr lang="en-US" smtClean="0"/>
              <a:t>There are NO valves in them</a:t>
            </a:r>
          </a:p>
          <a:p>
            <a:pPr eaLnBrk="1" hangingPunct="1"/>
            <a:r>
              <a:rPr lang="en-US" smtClean="0"/>
              <a:t>They bring blood Away from the heart</a:t>
            </a:r>
          </a:p>
          <a:p>
            <a:pPr eaLnBrk="1" hangingPunct="1"/>
            <a:r>
              <a:rPr lang="en-US" smtClean="0"/>
              <a:t>They carry oxygen (ONE exception in the pulmonary artery)</a:t>
            </a:r>
          </a:p>
          <a:p>
            <a:pPr eaLnBrk="1" hangingPunct="1"/>
            <a:r>
              <a:rPr lang="en-US" smtClean="0"/>
              <a:t>High blood pressure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Veins</a:t>
            </a:r>
          </a:p>
        </p:txBody>
      </p:sp>
      <p:sp>
        <p:nvSpPr>
          <p:cNvPr id="32771" name="Rectangle 3"/>
          <p:cNvSpPr>
            <a:spLocks noGrp="1" noChangeArrowheads="1"/>
          </p:cNvSpPr>
          <p:nvPr>
            <p:ph type="body" idx="1"/>
          </p:nvPr>
        </p:nvSpPr>
        <p:spPr/>
        <p:txBody>
          <a:bodyPr/>
          <a:lstStyle/>
          <a:p>
            <a:pPr eaLnBrk="1" hangingPunct="1"/>
            <a:endParaRPr lang="en-US" smtClean="0"/>
          </a:p>
        </p:txBody>
      </p:sp>
      <p:pic>
        <p:nvPicPr>
          <p:cNvPr id="32772" name="Picture 5" descr="fg036_3">
            <a:hlinkClick r:id="rId2"/>
          </p:cNvPr>
          <p:cNvPicPr>
            <a:picLocks noChangeAspect="1" noChangeArrowheads="1"/>
          </p:cNvPicPr>
          <p:nvPr/>
        </p:nvPicPr>
        <p:blipFill>
          <a:blip r:embed="rId3"/>
          <a:srcRect/>
          <a:stretch>
            <a:fillRect/>
          </a:stretch>
        </p:blipFill>
        <p:spPr bwMode="auto">
          <a:xfrm>
            <a:off x="1828800" y="1447800"/>
            <a:ext cx="5562600" cy="510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Veins</a:t>
            </a:r>
          </a:p>
        </p:txBody>
      </p:sp>
      <p:sp>
        <p:nvSpPr>
          <p:cNvPr id="33795" name="Rectangle 3"/>
          <p:cNvSpPr>
            <a:spLocks noGrp="1" noChangeArrowheads="1"/>
          </p:cNvSpPr>
          <p:nvPr>
            <p:ph type="body" idx="1"/>
          </p:nvPr>
        </p:nvSpPr>
        <p:spPr/>
        <p:txBody>
          <a:bodyPr/>
          <a:lstStyle/>
          <a:p>
            <a:pPr eaLnBrk="1" hangingPunct="1"/>
            <a:endParaRPr lang="en-US" smtClean="0"/>
          </a:p>
        </p:txBody>
      </p:sp>
      <p:pic>
        <p:nvPicPr>
          <p:cNvPr id="33796" name="Picture 5" descr="vein-1"/>
          <p:cNvPicPr>
            <a:picLocks noChangeAspect="1" noChangeArrowheads="1"/>
          </p:cNvPicPr>
          <p:nvPr/>
        </p:nvPicPr>
        <p:blipFill>
          <a:blip r:embed="rId2"/>
          <a:srcRect/>
          <a:stretch>
            <a:fillRect/>
          </a:stretch>
        </p:blipFill>
        <p:spPr bwMode="auto">
          <a:xfrm>
            <a:off x="685800" y="1371600"/>
            <a:ext cx="7467600" cy="4664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n-US" smtClean="0"/>
          </a:p>
        </p:txBody>
      </p:sp>
      <p:sp>
        <p:nvSpPr>
          <p:cNvPr id="34819" name="Rectangle 3"/>
          <p:cNvSpPr>
            <a:spLocks noGrp="1" noChangeArrowheads="1"/>
          </p:cNvSpPr>
          <p:nvPr>
            <p:ph type="body" idx="1"/>
          </p:nvPr>
        </p:nvSpPr>
        <p:spPr/>
        <p:txBody>
          <a:bodyPr/>
          <a:lstStyle/>
          <a:p>
            <a:pPr eaLnBrk="1" hangingPunct="1"/>
            <a:r>
              <a:rPr lang="en-US" smtClean="0"/>
              <a:t>Similar structure to arteries but thinner</a:t>
            </a:r>
          </a:p>
          <a:p>
            <a:pPr eaLnBrk="1" hangingPunct="1"/>
            <a:r>
              <a:rPr lang="en-US" smtClean="0"/>
              <a:t>They DO contain one-way valves</a:t>
            </a:r>
          </a:p>
          <a:p>
            <a:pPr eaLnBrk="1" hangingPunct="1"/>
            <a:r>
              <a:rPr lang="en-US" smtClean="0"/>
              <a:t>They bring blood towards the heart</a:t>
            </a:r>
          </a:p>
          <a:p>
            <a:pPr eaLnBrk="1" hangingPunct="1"/>
            <a:r>
              <a:rPr lang="en-US" smtClean="0"/>
              <a:t>They carry Carbon Dioxide (with the exception of the pulmonary vein)</a:t>
            </a:r>
          </a:p>
          <a:p>
            <a:pPr eaLnBrk="1" hangingPunct="1"/>
            <a:r>
              <a:rPr lang="en-US" smtClean="0"/>
              <a:t>The blood is under low pressure in them</a:t>
            </a:r>
          </a:p>
          <a:p>
            <a:pPr eaLnBrk="1" hangingPunct="1"/>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Varicose Veins</a:t>
            </a:r>
          </a:p>
        </p:txBody>
      </p:sp>
      <p:sp>
        <p:nvSpPr>
          <p:cNvPr id="35843" name="Rectangle 3"/>
          <p:cNvSpPr>
            <a:spLocks noGrp="1" noChangeArrowheads="1"/>
          </p:cNvSpPr>
          <p:nvPr>
            <p:ph type="body" idx="1"/>
          </p:nvPr>
        </p:nvSpPr>
        <p:spPr/>
        <p:txBody>
          <a:bodyPr/>
          <a:lstStyle/>
          <a:p>
            <a:pPr eaLnBrk="1" hangingPunct="1"/>
            <a:r>
              <a:rPr lang="en-US" smtClean="0"/>
              <a:t>Due to the low blood pressure there are one way valves to prevent the backflow of blood</a:t>
            </a:r>
          </a:p>
          <a:p>
            <a:pPr eaLnBrk="1" hangingPunct="1"/>
            <a:r>
              <a:rPr lang="en-US" smtClean="0"/>
              <a:t>Sometimes the blood pools at these valves causing the vein to get larger=varicose veins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endParaRPr lang="en-US" smtClean="0"/>
          </a:p>
        </p:txBody>
      </p:sp>
      <p:sp>
        <p:nvSpPr>
          <p:cNvPr id="36867" name="Rectangle 3"/>
          <p:cNvSpPr>
            <a:spLocks noGrp="1" noChangeArrowheads="1"/>
          </p:cNvSpPr>
          <p:nvPr>
            <p:ph type="body" idx="1"/>
          </p:nvPr>
        </p:nvSpPr>
        <p:spPr/>
        <p:txBody>
          <a:bodyPr/>
          <a:lstStyle/>
          <a:p>
            <a:pPr eaLnBrk="1" hangingPunct="1"/>
            <a:endParaRPr lang="en-US" smtClean="0"/>
          </a:p>
        </p:txBody>
      </p:sp>
      <p:pic>
        <p:nvPicPr>
          <p:cNvPr id="36868" name="Picture 5" descr="legveins">
            <a:hlinkClick r:id="rId2"/>
          </p:cNvPr>
          <p:cNvPicPr>
            <a:picLocks noChangeAspect="1" noChangeArrowheads="1"/>
          </p:cNvPicPr>
          <p:nvPr/>
        </p:nvPicPr>
        <p:blipFill>
          <a:blip r:embed="rId3"/>
          <a:srcRect/>
          <a:stretch>
            <a:fillRect/>
          </a:stretch>
        </p:blipFill>
        <p:spPr bwMode="auto">
          <a:xfrm>
            <a:off x="1447800" y="381000"/>
            <a:ext cx="6324600" cy="57451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endParaRPr lang="en-US" smtClean="0"/>
          </a:p>
        </p:txBody>
      </p:sp>
      <p:sp>
        <p:nvSpPr>
          <p:cNvPr id="37891" name="Rectangle 3"/>
          <p:cNvSpPr>
            <a:spLocks noGrp="1" noChangeArrowheads="1"/>
          </p:cNvSpPr>
          <p:nvPr>
            <p:ph type="body" idx="1"/>
          </p:nvPr>
        </p:nvSpPr>
        <p:spPr/>
        <p:txBody>
          <a:bodyPr/>
          <a:lstStyle/>
          <a:p>
            <a:pPr eaLnBrk="1" hangingPunct="1"/>
            <a:endParaRPr lang="en-US" smtClean="0"/>
          </a:p>
        </p:txBody>
      </p:sp>
      <p:pic>
        <p:nvPicPr>
          <p:cNvPr id="37892" name="Picture 5" descr="VVpic">
            <a:hlinkClick r:id="rId2"/>
          </p:cNvPr>
          <p:cNvPicPr>
            <a:picLocks noChangeAspect="1" noChangeArrowheads="1"/>
          </p:cNvPicPr>
          <p:nvPr/>
        </p:nvPicPr>
        <p:blipFill>
          <a:blip r:embed="rId3"/>
          <a:srcRect/>
          <a:stretch>
            <a:fillRect/>
          </a:stretch>
        </p:blipFill>
        <p:spPr bwMode="auto">
          <a:xfrm>
            <a:off x="838200" y="1600200"/>
            <a:ext cx="3076575" cy="4495800"/>
          </a:xfrm>
          <a:prstGeom prst="rect">
            <a:avLst/>
          </a:prstGeom>
          <a:noFill/>
          <a:ln w="9525">
            <a:noFill/>
            <a:miter lim="800000"/>
            <a:headEnd/>
            <a:tailEnd/>
          </a:ln>
        </p:spPr>
      </p:pic>
      <p:pic>
        <p:nvPicPr>
          <p:cNvPr id="37893" name="Picture 7" descr="var_veins_leg">
            <a:hlinkClick r:id="rId4"/>
          </p:cNvPr>
          <p:cNvPicPr>
            <a:picLocks noChangeAspect="1" noChangeArrowheads="1"/>
          </p:cNvPicPr>
          <p:nvPr/>
        </p:nvPicPr>
        <p:blipFill>
          <a:blip r:embed="rId5"/>
          <a:srcRect/>
          <a:stretch>
            <a:fillRect/>
          </a:stretch>
        </p:blipFill>
        <p:spPr bwMode="auto">
          <a:xfrm>
            <a:off x="5715000" y="1524000"/>
            <a:ext cx="2324100"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Treatment for Varicose Veins</a:t>
            </a:r>
          </a:p>
        </p:txBody>
      </p:sp>
      <p:sp>
        <p:nvSpPr>
          <p:cNvPr id="38915" name="Rectangle 3"/>
          <p:cNvSpPr>
            <a:spLocks noGrp="1" noChangeArrowheads="1"/>
          </p:cNvSpPr>
          <p:nvPr>
            <p:ph type="body" idx="1"/>
          </p:nvPr>
        </p:nvSpPr>
        <p:spPr/>
        <p:txBody>
          <a:bodyPr/>
          <a:lstStyle/>
          <a:p>
            <a:pPr eaLnBrk="1" hangingPunct="1"/>
            <a:r>
              <a:rPr lang="en-US" smtClean="0"/>
              <a:t>Vein stripping</a:t>
            </a:r>
          </a:p>
          <a:p>
            <a:pPr eaLnBrk="1" hangingPunct="1"/>
            <a:r>
              <a:rPr lang="en-US" smtClean="0"/>
              <a:t>Injections </a:t>
            </a:r>
          </a:p>
          <a:p>
            <a:pPr eaLnBrk="1" hangingPunct="1"/>
            <a:endParaRPr lang="en-US" smtClean="0"/>
          </a:p>
          <a:p>
            <a:pPr eaLnBrk="1" hangingPunct="1"/>
            <a:r>
              <a:rPr lang="en-US" smtClean="0"/>
              <a:t>New veins are able to reroute and grow around the removed veins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Capillaries</a:t>
            </a:r>
          </a:p>
        </p:txBody>
      </p:sp>
      <p:sp>
        <p:nvSpPr>
          <p:cNvPr id="39939" name="Rectangle 3"/>
          <p:cNvSpPr>
            <a:spLocks noGrp="1" noChangeArrowheads="1"/>
          </p:cNvSpPr>
          <p:nvPr>
            <p:ph type="body" idx="1"/>
          </p:nvPr>
        </p:nvSpPr>
        <p:spPr/>
        <p:txBody>
          <a:bodyPr/>
          <a:lstStyle/>
          <a:p>
            <a:pPr eaLnBrk="1" hangingPunct="1"/>
            <a:endParaRPr lang="en-US" smtClean="0"/>
          </a:p>
        </p:txBody>
      </p:sp>
      <p:pic>
        <p:nvPicPr>
          <p:cNvPr id="39940" name="Picture 5" descr="is?351426136728"/>
          <p:cNvPicPr>
            <a:picLocks noChangeAspect="1" noChangeArrowheads="1"/>
          </p:cNvPicPr>
          <p:nvPr/>
        </p:nvPicPr>
        <p:blipFill>
          <a:blip r:embed="rId2"/>
          <a:srcRect/>
          <a:stretch>
            <a:fillRect/>
          </a:stretch>
        </p:blipFill>
        <p:spPr bwMode="auto">
          <a:xfrm>
            <a:off x="1066800" y="1447800"/>
            <a:ext cx="5562600" cy="4171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Capillaries</a:t>
            </a:r>
          </a:p>
        </p:txBody>
      </p:sp>
      <p:sp>
        <p:nvSpPr>
          <p:cNvPr id="40963" name="Rectangle 3"/>
          <p:cNvSpPr>
            <a:spLocks noGrp="1" noChangeArrowheads="1"/>
          </p:cNvSpPr>
          <p:nvPr>
            <p:ph type="body" idx="1"/>
          </p:nvPr>
        </p:nvSpPr>
        <p:spPr/>
        <p:txBody>
          <a:bodyPr/>
          <a:lstStyle/>
          <a:p>
            <a:pPr eaLnBrk="1" hangingPunct="1"/>
            <a:endParaRPr lang="en-US" smtClean="0"/>
          </a:p>
        </p:txBody>
      </p:sp>
      <p:pic>
        <p:nvPicPr>
          <p:cNvPr id="40964" name="Picture 5" descr="capillary1"/>
          <p:cNvPicPr>
            <a:picLocks noChangeAspect="1" noChangeArrowheads="1"/>
          </p:cNvPicPr>
          <p:nvPr/>
        </p:nvPicPr>
        <p:blipFill>
          <a:blip r:embed="rId2"/>
          <a:srcRect/>
          <a:stretch>
            <a:fillRect/>
          </a:stretch>
        </p:blipFill>
        <p:spPr bwMode="auto">
          <a:xfrm>
            <a:off x="1447800" y="1676400"/>
            <a:ext cx="6096000" cy="4541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4000" smtClean="0">
                <a:solidFill>
                  <a:srgbClr val="FF0000"/>
                </a:solidFill>
              </a:rPr>
              <a:t>List functions of the circulatory system</a:t>
            </a:r>
          </a:p>
        </p:txBody>
      </p:sp>
      <p:sp>
        <p:nvSpPr>
          <p:cNvPr id="5123" name="Rectangle 3"/>
          <p:cNvSpPr>
            <a:spLocks noGrp="1" noChangeArrowheads="1"/>
          </p:cNvSpPr>
          <p:nvPr>
            <p:ph type="body" idx="1"/>
          </p:nvPr>
        </p:nvSpPr>
        <p:spPr/>
        <p:txBody>
          <a:bodyPr/>
          <a:lstStyle/>
          <a:p>
            <a:pPr eaLnBrk="1" hangingPunct="1"/>
            <a:r>
              <a:rPr lang="en-US" smtClean="0"/>
              <a:t>1) transport oxygen/carbon dioxide</a:t>
            </a:r>
          </a:p>
          <a:p>
            <a:pPr eaLnBrk="1" hangingPunct="1"/>
            <a:r>
              <a:rPr lang="en-US" smtClean="0"/>
              <a:t>2) transport nutrients/wastes</a:t>
            </a:r>
          </a:p>
          <a:p>
            <a:pPr eaLnBrk="1" hangingPunct="1"/>
            <a:r>
              <a:rPr lang="en-US" smtClean="0"/>
              <a:t>3) regulate temperature</a:t>
            </a:r>
          </a:p>
          <a:p>
            <a:pPr eaLnBrk="1" hangingPunct="1"/>
            <a:r>
              <a:rPr lang="en-US" smtClean="0"/>
              <a:t>4) transport hormones</a:t>
            </a:r>
          </a:p>
          <a:p>
            <a:pPr eaLnBrk="1" hangingPunct="1"/>
            <a:r>
              <a:rPr lang="en-US" smtClean="0"/>
              <a:t>5) transport our immune system</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Capillaries</a:t>
            </a:r>
          </a:p>
        </p:txBody>
      </p:sp>
      <p:sp>
        <p:nvSpPr>
          <p:cNvPr id="41987" name="Rectangle 3"/>
          <p:cNvSpPr>
            <a:spLocks noGrp="1" noChangeArrowheads="1"/>
          </p:cNvSpPr>
          <p:nvPr>
            <p:ph type="body" idx="1"/>
          </p:nvPr>
        </p:nvSpPr>
        <p:spPr/>
        <p:txBody>
          <a:bodyPr/>
          <a:lstStyle/>
          <a:p>
            <a:pPr eaLnBrk="1" hangingPunct="1"/>
            <a:r>
              <a:rPr lang="en-US" smtClean="0"/>
              <a:t>Very thin walled to allow for diffusion</a:t>
            </a:r>
          </a:p>
          <a:p>
            <a:pPr eaLnBrk="1" hangingPunct="1"/>
            <a:r>
              <a:rPr lang="en-US" smtClean="0"/>
              <a:t>Come in contact with cells</a:t>
            </a:r>
          </a:p>
          <a:p>
            <a:pPr eaLnBrk="1" hangingPunct="1"/>
            <a:r>
              <a:rPr lang="en-US" smtClean="0"/>
              <a:t>Acts as a bridge between arteries and veins</a:t>
            </a:r>
          </a:p>
          <a:p>
            <a:pPr eaLnBrk="1" hangingPunct="1"/>
            <a:r>
              <a:rPr lang="en-US" smtClean="0"/>
              <a:t>Contain NO valves</a:t>
            </a:r>
          </a:p>
          <a:p>
            <a:pPr eaLnBrk="1" hangingPunct="1"/>
            <a:r>
              <a:rPr lang="en-US" smtClean="0"/>
              <a:t>Carry both oxygenated and deoxygenated blood</a:t>
            </a:r>
          </a:p>
          <a:p>
            <a:pPr eaLnBrk="1" hangingPunct="1"/>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Blood Types and Transfusions</a:t>
            </a:r>
          </a:p>
        </p:txBody>
      </p:sp>
      <p:sp>
        <p:nvSpPr>
          <p:cNvPr id="43011" name="Rectangle 3"/>
          <p:cNvSpPr>
            <a:spLocks noGrp="1" noChangeArrowheads="1"/>
          </p:cNvSpPr>
          <p:nvPr>
            <p:ph type="body" idx="1"/>
          </p:nvPr>
        </p:nvSpPr>
        <p:spPr/>
        <p:txBody>
          <a:bodyPr/>
          <a:lstStyle/>
          <a:p>
            <a:pPr eaLnBrk="1" hangingPunct="1"/>
            <a:endParaRPr lang="en-US" smtClean="0"/>
          </a:p>
        </p:txBody>
      </p:sp>
      <p:pic>
        <p:nvPicPr>
          <p:cNvPr id="43012" name="Picture 4" descr="agglutinogens and agglutinins"/>
          <p:cNvPicPr>
            <a:picLocks noChangeAspect="1" noChangeArrowheads="1"/>
          </p:cNvPicPr>
          <p:nvPr/>
        </p:nvPicPr>
        <p:blipFill>
          <a:blip r:embed="rId2"/>
          <a:srcRect/>
          <a:stretch>
            <a:fillRect/>
          </a:stretch>
        </p:blipFill>
        <p:spPr bwMode="auto">
          <a:xfrm>
            <a:off x="304800" y="1143000"/>
            <a:ext cx="8534400" cy="4973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Agglutination</a:t>
            </a:r>
          </a:p>
        </p:txBody>
      </p:sp>
      <p:sp>
        <p:nvSpPr>
          <p:cNvPr id="44035" name="Rectangle 3"/>
          <p:cNvSpPr>
            <a:spLocks noGrp="1" noChangeArrowheads="1"/>
          </p:cNvSpPr>
          <p:nvPr>
            <p:ph type="body" idx="1"/>
          </p:nvPr>
        </p:nvSpPr>
        <p:spPr/>
        <p:txBody>
          <a:bodyPr/>
          <a:lstStyle/>
          <a:p>
            <a:pPr eaLnBrk="1" hangingPunct="1"/>
            <a:r>
              <a:rPr lang="en-US" smtClean="0"/>
              <a:t>When different blood types are mixed antibodies may latch onto the introduced blood type and cause clumping/clotting (agglutination) of the blood</a:t>
            </a:r>
          </a:p>
          <a:p>
            <a:pPr eaLnBrk="1" hangingPunct="1"/>
            <a:r>
              <a:rPr lang="en-US" smtClean="0"/>
              <a:t>This can go on to cause death!</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endParaRPr lang="en-US" smtClean="0"/>
          </a:p>
        </p:txBody>
      </p:sp>
      <p:sp>
        <p:nvSpPr>
          <p:cNvPr id="45059" name="Rectangle 3"/>
          <p:cNvSpPr>
            <a:spLocks noGrp="1" noChangeArrowheads="1"/>
          </p:cNvSpPr>
          <p:nvPr>
            <p:ph type="body" idx="1"/>
          </p:nvPr>
        </p:nvSpPr>
        <p:spPr/>
        <p:txBody>
          <a:bodyPr/>
          <a:lstStyle/>
          <a:p>
            <a:pPr eaLnBrk="1" hangingPunct="1"/>
            <a:endParaRPr lang="en-US" smtClean="0"/>
          </a:p>
        </p:txBody>
      </p:sp>
      <p:pic>
        <p:nvPicPr>
          <p:cNvPr id="45060" name="Picture 5" descr="bloodtrans"/>
          <p:cNvPicPr>
            <a:picLocks noChangeAspect="1" noChangeArrowheads="1"/>
          </p:cNvPicPr>
          <p:nvPr/>
        </p:nvPicPr>
        <p:blipFill>
          <a:blip r:embed="rId2"/>
          <a:srcRect/>
          <a:stretch>
            <a:fillRect/>
          </a:stretch>
        </p:blipFill>
        <p:spPr bwMode="auto">
          <a:xfrm>
            <a:off x="381000" y="381000"/>
            <a:ext cx="8229600" cy="5716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en-US" smtClean="0"/>
          </a:p>
        </p:txBody>
      </p:sp>
      <p:sp>
        <p:nvSpPr>
          <p:cNvPr id="46083" name="Rectangle 3"/>
          <p:cNvSpPr>
            <a:spLocks noGrp="1" noChangeArrowheads="1"/>
          </p:cNvSpPr>
          <p:nvPr>
            <p:ph type="body" idx="1"/>
          </p:nvPr>
        </p:nvSpPr>
        <p:spPr/>
        <p:txBody>
          <a:bodyPr/>
          <a:lstStyle/>
          <a:p>
            <a:pPr eaLnBrk="1" hangingPunct="1"/>
            <a:r>
              <a:rPr lang="en-US" sz="2800" smtClean="0"/>
              <a:t>AB+ blood type is considered the UNIVERSAL RECIPIENT because they would have NO antibodies against any blood types and therefore could receive any blood type</a:t>
            </a:r>
          </a:p>
          <a:p>
            <a:pPr eaLnBrk="1" hangingPunct="1"/>
            <a:r>
              <a:rPr lang="en-US" sz="2800" smtClean="0"/>
              <a:t>O- blood type is considered the UNIVERSAL DONOR because there are no antigens on the donated blood for any antibodies to recognize or bind onto and therefore all blood types could receive O-</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endParaRPr lang="en-US" smtClean="0"/>
          </a:p>
        </p:txBody>
      </p:sp>
      <p:sp>
        <p:nvSpPr>
          <p:cNvPr id="47107" name="Rectangle 3"/>
          <p:cNvSpPr>
            <a:spLocks noGrp="1" noChangeArrowheads="1"/>
          </p:cNvSpPr>
          <p:nvPr>
            <p:ph type="body"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endParaRPr lang="en-US" smtClean="0"/>
          </a:p>
        </p:txBody>
      </p:sp>
      <p:sp>
        <p:nvSpPr>
          <p:cNvPr id="48131" name="Rectangle 3"/>
          <p:cNvSpPr>
            <a:spLocks noGrp="1" noChangeArrowheads="1"/>
          </p:cNvSpPr>
          <p:nvPr>
            <p:ph type="body"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1" descr="http://www.nsbri.org/HumanPhysSpace/focus3/fig2.jpg"/>
          <p:cNvPicPr>
            <a:picLocks noChangeAspect="1" noChangeArrowheads="1"/>
          </p:cNvPicPr>
          <p:nvPr/>
        </p:nvPicPr>
        <p:blipFill>
          <a:blip r:embed="rId2"/>
          <a:srcRect/>
          <a:stretch>
            <a:fillRect/>
          </a:stretch>
        </p:blipFill>
        <p:spPr bwMode="auto">
          <a:xfrm>
            <a:off x="1143000" y="1295400"/>
            <a:ext cx="6019800" cy="5241925"/>
          </a:xfrm>
          <a:prstGeom prst="rect">
            <a:avLst/>
          </a:prstGeom>
          <a:noFill/>
          <a:ln w="9525">
            <a:noFill/>
            <a:miter lim="800000"/>
            <a:headEnd/>
            <a:tailEnd/>
          </a:ln>
        </p:spPr>
      </p:pic>
      <p:sp>
        <p:nvSpPr>
          <p:cNvPr id="6147" name="Rectangle 2"/>
          <p:cNvSpPr>
            <a:spLocks noGrp="1" noChangeArrowheads="1"/>
          </p:cNvSpPr>
          <p:nvPr>
            <p:ph type="title"/>
          </p:nvPr>
        </p:nvSpPr>
        <p:spPr>
          <a:xfrm>
            <a:off x="533400" y="457200"/>
            <a:ext cx="8229600" cy="1143000"/>
          </a:xfrm>
        </p:spPr>
        <p:txBody>
          <a:bodyPr/>
          <a:lstStyle/>
          <a:p>
            <a:pPr eaLnBrk="1" hangingPunct="1"/>
            <a:r>
              <a:rPr lang="en-US" sz="4000" smtClean="0"/>
              <a:t>What is plasma and what is in it?</a:t>
            </a:r>
          </a:p>
        </p:txBody>
      </p:sp>
      <p:sp>
        <p:nvSpPr>
          <p:cNvPr id="6148" name="Content Placeholder 6"/>
          <p:cNvSpPr>
            <a:spLocks noGrp="1"/>
          </p:cNvSpPr>
          <p:nvPr>
            <p:ph idx="1"/>
          </p:nvPr>
        </p:nvSpPr>
        <p:spPr>
          <a:xfrm>
            <a:off x="2514600" y="3276600"/>
            <a:ext cx="6324600" cy="3124200"/>
          </a:xfrm>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Blood Plasma</a:t>
            </a:r>
          </a:p>
        </p:txBody>
      </p:sp>
      <p:sp>
        <p:nvSpPr>
          <p:cNvPr id="7171" name="Rectangle 3"/>
          <p:cNvSpPr>
            <a:spLocks noGrp="1" noChangeArrowheads="1"/>
          </p:cNvSpPr>
          <p:nvPr>
            <p:ph type="body" idx="1"/>
          </p:nvPr>
        </p:nvSpPr>
        <p:spPr/>
        <p:txBody>
          <a:bodyPr/>
          <a:lstStyle/>
          <a:p>
            <a:pPr eaLnBrk="1" hangingPunct="1"/>
            <a:r>
              <a:rPr lang="en-US" smtClean="0"/>
              <a:t>The liquid portion of the blood</a:t>
            </a:r>
          </a:p>
          <a:p>
            <a:pPr eaLnBrk="1" hangingPunct="1"/>
            <a:r>
              <a:rPr lang="en-US" smtClean="0"/>
              <a:t>Makes up about 55% of total blood volume</a:t>
            </a:r>
          </a:p>
          <a:p>
            <a:pPr eaLnBrk="1" hangingPunct="1"/>
            <a:r>
              <a:rPr lang="en-US" smtClean="0"/>
              <a:t>Mostly water 90% and the other 10% is dissolved materials like- protein, glucose, vitamins, gas and wastes</a:t>
            </a:r>
          </a:p>
          <a:p>
            <a:pPr eaLnBrk="1" hangingPunct="1"/>
            <a:r>
              <a:rPr lang="en-US"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descr="http://www.executiveexhibits.com/images/BLOOD_components.jpg"/>
          <p:cNvPicPr>
            <a:picLocks noChangeAspect="1" noChangeArrowheads="1"/>
          </p:cNvPicPr>
          <p:nvPr/>
        </p:nvPicPr>
        <p:blipFill>
          <a:blip r:embed="rId2"/>
          <a:srcRect/>
          <a:stretch>
            <a:fillRect/>
          </a:stretch>
        </p:blipFill>
        <p:spPr bwMode="auto">
          <a:xfrm>
            <a:off x="4572000" y="1981200"/>
            <a:ext cx="4267200" cy="3200400"/>
          </a:xfrm>
          <a:prstGeom prst="rect">
            <a:avLst/>
          </a:prstGeom>
          <a:noFill/>
          <a:ln w="9525">
            <a:noFill/>
            <a:miter lim="800000"/>
            <a:headEnd/>
            <a:tailEnd/>
          </a:ln>
        </p:spPr>
      </p:pic>
      <p:sp>
        <p:nvSpPr>
          <p:cNvPr id="8195" name="Rectangle 2"/>
          <p:cNvSpPr>
            <a:spLocks noGrp="1" noChangeArrowheads="1"/>
          </p:cNvSpPr>
          <p:nvPr>
            <p:ph type="title"/>
          </p:nvPr>
        </p:nvSpPr>
        <p:spPr/>
        <p:txBody>
          <a:bodyPr/>
          <a:lstStyle/>
          <a:p>
            <a:pPr eaLnBrk="1" hangingPunct="1"/>
            <a:r>
              <a:rPr lang="en-US" sz="4000" smtClean="0"/>
              <a:t>What makes up the rest of the blood volume?</a:t>
            </a:r>
          </a:p>
        </p:txBody>
      </p:sp>
      <p:sp>
        <p:nvSpPr>
          <p:cNvPr id="8196" name="Rectangle 3"/>
          <p:cNvSpPr>
            <a:spLocks noGrp="1" noChangeArrowheads="1"/>
          </p:cNvSpPr>
          <p:nvPr>
            <p:ph type="body" sz="half" idx="1"/>
          </p:nvPr>
        </p:nvSpPr>
        <p:spPr/>
        <p:txBody>
          <a:bodyPr/>
          <a:lstStyle/>
          <a:p>
            <a:pPr eaLnBrk="1" hangingPunct="1"/>
            <a:r>
              <a:rPr lang="en-US" sz="2800" smtClean="0"/>
              <a:t>The other 45 % of your blood is made of: White blood cells(Leukocytes), Red blood cells(Erythrocytes) and Platlets (thrombocytes).</a:t>
            </a:r>
          </a:p>
        </p:txBody>
      </p:sp>
      <p:sp>
        <p:nvSpPr>
          <p:cNvPr id="8197" name="Content Placeholder 6"/>
          <p:cNvSpPr>
            <a:spLocks noGrp="1"/>
          </p:cNvSpPr>
          <p:nvPr>
            <p:ph sz="half" idx="2"/>
          </p:nvPr>
        </p:nvSpPr>
        <p:spPr>
          <a:xfrm>
            <a:off x="6858000" y="1600200"/>
            <a:ext cx="1828800" cy="2667000"/>
          </a:xfrm>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Red Blood Cells (Erythrocytes)</a:t>
            </a:r>
          </a:p>
        </p:txBody>
      </p:sp>
      <p:sp>
        <p:nvSpPr>
          <p:cNvPr id="9219" name="Rectangle 3"/>
          <p:cNvSpPr>
            <a:spLocks noGrp="1" noChangeArrowheads="1"/>
          </p:cNvSpPr>
          <p:nvPr>
            <p:ph type="body" idx="1"/>
          </p:nvPr>
        </p:nvSpPr>
        <p:spPr/>
        <p:txBody>
          <a:bodyPr/>
          <a:lstStyle/>
          <a:p>
            <a:pPr eaLnBrk="1" hangingPunct="1"/>
            <a:endParaRPr lang="en-US" smtClean="0"/>
          </a:p>
        </p:txBody>
      </p:sp>
      <p:pic>
        <p:nvPicPr>
          <p:cNvPr id="9220" name="Picture 7" descr="1-2-6-4-0-0-0-0-0-0-0">
            <a:hlinkClick r:id="rId2"/>
          </p:cNvPr>
          <p:cNvPicPr>
            <a:picLocks noChangeAspect="1" noChangeArrowheads="1"/>
          </p:cNvPicPr>
          <p:nvPr/>
        </p:nvPicPr>
        <p:blipFill>
          <a:blip r:embed="rId3"/>
          <a:srcRect/>
          <a:stretch>
            <a:fillRect/>
          </a:stretch>
        </p:blipFill>
        <p:spPr bwMode="auto">
          <a:xfrm>
            <a:off x="1371600" y="1447800"/>
            <a:ext cx="5867400"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smtClean="0"/>
              <a:t>Red Blood cells inside a blood vessel</a:t>
            </a:r>
          </a:p>
        </p:txBody>
      </p:sp>
      <p:sp>
        <p:nvSpPr>
          <p:cNvPr id="10243" name="Rectangle 3"/>
          <p:cNvSpPr>
            <a:spLocks noGrp="1" noChangeArrowheads="1"/>
          </p:cNvSpPr>
          <p:nvPr>
            <p:ph type="body" idx="1"/>
          </p:nvPr>
        </p:nvSpPr>
        <p:spPr/>
        <p:txBody>
          <a:bodyPr/>
          <a:lstStyle/>
          <a:p>
            <a:pPr eaLnBrk="1" hangingPunct="1"/>
            <a:endParaRPr lang="en-US" smtClean="0"/>
          </a:p>
        </p:txBody>
      </p:sp>
      <p:pic>
        <p:nvPicPr>
          <p:cNvPr id="10244" name="Picture 5" descr="Red%2520blood%2520cells">
            <a:hlinkClick r:id="rId2"/>
          </p:cNvPr>
          <p:cNvPicPr>
            <a:picLocks noChangeAspect="1" noChangeArrowheads="1"/>
          </p:cNvPicPr>
          <p:nvPr/>
        </p:nvPicPr>
        <p:blipFill>
          <a:blip r:embed="rId3"/>
          <a:srcRect/>
          <a:stretch>
            <a:fillRect/>
          </a:stretch>
        </p:blipFill>
        <p:spPr bwMode="auto">
          <a:xfrm>
            <a:off x="1447800" y="1752600"/>
            <a:ext cx="5867400" cy="440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126</TotalTime>
  <Words>910</Words>
  <Application>Microsoft PowerPoint</Application>
  <PresentationFormat>On-screen Show (4:3)</PresentationFormat>
  <Paragraphs>109</Paragraphs>
  <Slides>46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Arial</vt:lpstr>
      <vt:lpstr>Calibri</vt:lpstr>
      <vt:lpstr>Default Design</vt:lpstr>
      <vt:lpstr>Components of our Circulatory System</vt:lpstr>
      <vt:lpstr>What we will be looking at:</vt:lpstr>
      <vt:lpstr>Why do multicellular organisms need an internal transport system?</vt:lpstr>
      <vt:lpstr>List functions of the circulatory system</vt:lpstr>
      <vt:lpstr>What is plasma and what is in it?</vt:lpstr>
      <vt:lpstr>Blood Plasma</vt:lpstr>
      <vt:lpstr>What makes up the rest of the blood volume?</vt:lpstr>
      <vt:lpstr>Red Blood Cells (Erythrocytes)</vt:lpstr>
      <vt:lpstr>Red Blood cells inside a blood vessel</vt:lpstr>
      <vt:lpstr>Hemoglobin</vt:lpstr>
      <vt:lpstr>Red Blood Cells</vt:lpstr>
      <vt:lpstr>Slide 12</vt:lpstr>
      <vt:lpstr>Anemia</vt:lpstr>
      <vt:lpstr>White Blood Cells (Leukocytes)</vt:lpstr>
      <vt:lpstr>Slide 15</vt:lpstr>
      <vt:lpstr>Types of white blood cells</vt:lpstr>
      <vt:lpstr>Slide 17</vt:lpstr>
      <vt:lpstr>White blood cells</vt:lpstr>
      <vt:lpstr>Leukemia</vt:lpstr>
      <vt:lpstr>Leukemia- what is it?</vt:lpstr>
      <vt:lpstr>Symptoms of Leukemia</vt:lpstr>
      <vt:lpstr>Platlets (Thrombocytes)</vt:lpstr>
      <vt:lpstr>Slide 23</vt:lpstr>
      <vt:lpstr>Platelets</vt:lpstr>
      <vt:lpstr>Blood clotting</vt:lpstr>
      <vt:lpstr>Slide 26</vt:lpstr>
      <vt:lpstr>Arteries, Capillaries and Veins</vt:lpstr>
      <vt:lpstr>Arteries/capillaries/veins</vt:lpstr>
      <vt:lpstr>Slide 29</vt:lpstr>
      <vt:lpstr>Arteries </vt:lpstr>
      <vt:lpstr>Veins</vt:lpstr>
      <vt:lpstr>Veins</vt:lpstr>
      <vt:lpstr>Slide 33</vt:lpstr>
      <vt:lpstr>Varicose Veins</vt:lpstr>
      <vt:lpstr>Slide 35</vt:lpstr>
      <vt:lpstr>Slide 36</vt:lpstr>
      <vt:lpstr>Treatment for Varicose Veins</vt:lpstr>
      <vt:lpstr>Capillaries</vt:lpstr>
      <vt:lpstr>Capillaries</vt:lpstr>
      <vt:lpstr>Capillaries</vt:lpstr>
      <vt:lpstr>Blood Types and Transfusions</vt:lpstr>
      <vt:lpstr>Agglutination</vt:lpstr>
      <vt:lpstr>Slide 43</vt:lpstr>
      <vt:lpstr>Slide 44</vt:lpstr>
      <vt:lpstr>Slide 45</vt:lpstr>
      <vt:lpstr>Slide 46</vt:lpstr>
    </vt:vector>
  </TitlesOfParts>
  <Company>PVNC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 of our Circulatory System</dc:title>
  <dc:creator>JTaylor</dc:creator>
  <cp:lastModifiedBy>PVNC</cp:lastModifiedBy>
  <cp:revision>5</cp:revision>
  <dcterms:created xsi:type="dcterms:W3CDTF">2005-11-17T20:01:15Z</dcterms:created>
  <dcterms:modified xsi:type="dcterms:W3CDTF">2010-11-20T18:02:15Z</dcterms:modified>
</cp:coreProperties>
</file>